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66" r:id="rId3"/>
    <p:sldId id="274" r:id="rId4"/>
    <p:sldId id="275" r:id="rId5"/>
    <p:sldId id="279" r:id="rId6"/>
    <p:sldId id="267" r:id="rId7"/>
    <p:sldId id="277" r:id="rId8"/>
    <p:sldId id="278" r:id="rId9"/>
    <p:sldId id="270"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3420"/>
    <a:srgbClr val="FF40FF"/>
    <a:srgbClr val="FF9300"/>
    <a:srgbClr val="FECE40"/>
    <a:srgbClr val="AFBEBE"/>
    <a:srgbClr val="EBC03D"/>
    <a:srgbClr val="DDE3E3"/>
    <a:srgbClr val="A20000"/>
    <a:srgbClr val="6E4514"/>
    <a:srgbClr val="C9A1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80" autoAdjust="0"/>
    <p:restoredTop sz="94660"/>
  </p:normalViewPr>
  <p:slideViewPr>
    <p:cSldViewPr snapToGrid="0">
      <p:cViewPr varScale="1">
        <p:scale>
          <a:sx n="79" d="100"/>
          <a:sy n="79" d="100"/>
        </p:scale>
        <p:origin x="653"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Graphical user interface, application, PowerPoint&#10;&#10;Description automatically generated">
            <a:extLst>
              <a:ext uri="{FF2B5EF4-FFF2-40B4-BE49-F238E27FC236}">
                <a16:creationId xmlns:a16="http://schemas.microsoft.com/office/drawing/2014/main" id="{272527B1-FFAC-C842-92A8-AB8C9D163B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586" y="0"/>
            <a:ext cx="13119019" cy="6858000"/>
          </a:xfrm>
          <a:prstGeom prst="rect">
            <a:avLst/>
          </a:prstGeom>
        </p:spPr>
      </p:pic>
      <p:sp>
        <p:nvSpPr>
          <p:cNvPr id="6" name="Title 1">
            <a:extLst>
              <a:ext uri="{FF2B5EF4-FFF2-40B4-BE49-F238E27FC236}">
                <a16:creationId xmlns:a16="http://schemas.microsoft.com/office/drawing/2014/main" id="{C65E5FD5-BA4B-354F-9368-DEEC34A6A7C1}"/>
              </a:ext>
            </a:extLst>
          </p:cNvPr>
          <p:cNvSpPr>
            <a:spLocks noGrp="1"/>
          </p:cNvSpPr>
          <p:nvPr>
            <p:ph type="title"/>
          </p:nvPr>
        </p:nvSpPr>
        <p:spPr>
          <a:xfrm>
            <a:off x="638488" y="5191647"/>
            <a:ext cx="10515600" cy="1325563"/>
          </a:xfrm>
          <a:prstGeom prst="rect">
            <a:avLst/>
          </a:prstGeom>
        </p:spPr>
        <p:txBody>
          <a:bodyPr/>
          <a:lstStyle>
            <a:lvl1pPr algn="ctr">
              <a:defRPr sz="6000" b="1">
                <a:solidFill>
                  <a:schemeClr val="bg1"/>
                </a:solidFill>
                <a:latin typeface="CMG Sans" pitchFamily="2" charset="77"/>
              </a:defRPr>
            </a:lvl1pPr>
          </a:lstStyle>
          <a:p>
            <a:r>
              <a:rPr lang="en-US" dirty="0"/>
              <a:t>Click to edit Master title style</a:t>
            </a:r>
          </a:p>
        </p:txBody>
      </p:sp>
    </p:spTree>
    <p:extLst>
      <p:ext uri="{BB962C8B-B14F-4D97-AF65-F5344CB8AC3E}">
        <p14:creationId xmlns:p14="http://schemas.microsoft.com/office/powerpoint/2010/main" val="480575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dd bullet point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FB7D4-B009-42AC-9B4C-2B0EC01AF7A8}"/>
              </a:ext>
            </a:extLst>
          </p:cNvPr>
          <p:cNvSpPr>
            <a:spLocks noGrp="1"/>
          </p:cNvSpPr>
          <p:nvPr>
            <p:ph type="title" hasCustomPrompt="1"/>
          </p:nvPr>
        </p:nvSpPr>
        <p:spPr>
          <a:xfrm>
            <a:off x="1009650" y="365125"/>
            <a:ext cx="10344150" cy="777875"/>
          </a:xfrm>
          <a:prstGeom prst="rect">
            <a:avLst/>
          </a:prstGeom>
        </p:spPr>
        <p:txBody>
          <a:bodyPr/>
          <a:lstStyle>
            <a:lvl1pPr>
              <a:defRPr sz="4400" b="1" i="0">
                <a:solidFill>
                  <a:schemeClr val="bg1"/>
                </a:solidFill>
                <a:latin typeface="CMG Sans" pitchFamily="2" charset="77"/>
                <a:cs typeface="Times New Roman" panose="02020603050405020304" pitchFamily="18" charset="0"/>
              </a:defRPr>
            </a:lvl1pPr>
          </a:lstStyle>
          <a:p>
            <a:r>
              <a:rPr lang="en-US" dirty="0"/>
              <a:t>Click to edit – Title &amp; Bullet points</a:t>
            </a:r>
            <a:endParaRPr lang="en-GB" dirty="0"/>
          </a:p>
        </p:txBody>
      </p:sp>
      <p:sp>
        <p:nvSpPr>
          <p:cNvPr id="3" name="Content Placeholder 2">
            <a:extLst>
              <a:ext uri="{FF2B5EF4-FFF2-40B4-BE49-F238E27FC236}">
                <a16:creationId xmlns:a16="http://schemas.microsoft.com/office/drawing/2014/main" id="{52CC7067-866F-4F50-BC24-6C6070BF1DB1}"/>
              </a:ext>
            </a:extLst>
          </p:cNvPr>
          <p:cNvSpPr>
            <a:spLocks noGrp="1"/>
          </p:cNvSpPr>
          <p:nvPr>
            <p:ph idx="1"/>
          </p:nvPr>
        </p:nvSpPr>
        <p:spPr>
          <a:xfrm>
            <a:off x="1009650" y="1295401"/>
            <a:ext cx="10344150" cy="4267200"/>
          </a:xfrm>
          <a:prstGeom prst="rect">
            <a:avLst/>
          </a:prstGeom>
        </p:spPr>
        <p:txBody>
          <a:bodyPr/>
          <a:lstStyle>
            <a:lvl1pPr>
              <a:defRPr sz="4400" b="0" i="0">
                <a:solidFill>
                  <a:schemeClr val="bg1"/>
                </a:solidFill>
                <a:latin typeface="CMG Sans" pitchFamily="2" charset="77"/>
                <a:cs typeface="Times New Roman" panose="02020603050405020304" pitchFamily="18" charset="0"/>
              </a:defRPr>
            </a:lvl1pPr>
            <a:lvl2pPr>
              <a:defRPr sz="4000" b="0" i="0">
                <a:solidFill>
                  <a:schemeClr val="bg1"/>
                </a:solidFill>
                <a:latin typeface="CMG Sans" pitchFamily="2" charset="77"/>
                <a:cs typeface="Times New Roman" panose="02020603050405020304" pitchFamily="18" charset="0"/>
              </a:defRPr>
            </a:lvl2pPr>
            <a:lvl3pPr>
              <a:defRPr sz="3600" b="0" i="0">
                <a:solidFill>
                  <a:schemeClr val="bg1"/>
                </a:solidFill>
                <a:latin typeface="CMG Sans" pitchFamily="2" charset="77"/>
                <a:cs typeface="Times New Roman" panose="02020603050405020304" pitchFamily="18" charset="0"/>
              </a:defRPr>
            </a:lvl3pPr>
            <a:lvl4pPr>
              <a:defRPr sz="3200" b="0" i="0">
                <a:solidFill>
                  <a:schemeClr val="bg1"/>
                </a:solidFill>
                <a:latin typeface="CMG Sans" pitchFamily="2" charset="77"/>
                <a:cs typeface="Times New Roman" panose="02020603050405020304" pitchFamily="18" charset="0"/>
              </a:defRPr>
            </a:lvl4pPr>
            <a:lvl5pPr>
              <a:defRPr sz="3200" b="0" i="0">
                <a:solidFill>
                  <a:schemeClr val="bg1"/>
                </a:solidFill>
                <a:latin typeface="CMG Sans" pitchFamily="2" charset="77"/>
                <a:cs typeface="Times New Roman" panose="0202060305040502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49776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crip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A6C38-F4C5-314C-9153-24C9912744ED}"/>
              </a:ext>
            </a:extLst>
          </p:cNvPr>
          <p:cNvSpPr>
            <a:spLocks noGrp="1"/>
          </p:cNvSpPr>
          <p:nvPr>
            <p:ph type="title" hasCustomPrompt="1"/>
          </p:nvPr>
        </p:nvSpPr>
        <p:spPr>
          <a:xfrm>
            <a:off x="838200" y="1030147"/>
            <a:ext cx="10515600" cy="4825530"/>
          </a:xfrm>
          <a:prstGeom prst="rect">
            <a:avLst/>
          </a:prstGeom>
        </p:spPr>
        <p:txBody>
          <a:bodyPr anchor="t"/>
          <a:lstStyle>
            <a:lvl1pPr algn="ctr">
              <a:defRPr sz="4000" b="0" i="0">
                <a:solidFill>
                  <a:schemeClr val="bg1"/>
                </a:solidFill>
                <a:latin typeface="CMG Sans" pitchFamily="2" charset="77"/>
              </a:defRPr>
            </a:lvl1pPr>
          </a:lstStyle>
          <a:p>
            <a:r>
              <a:rPr lang="en-US" dirty="0"/>
              <a:t>Type Scripture</a:t>
            </a:r>
          </a:p>
        </p:txBody>
      </p:sp>
      <p:sp>
        <p:nvSpPr>
          <p:cNvPr id="3" name="Text Placeholder 2">
            <a:extLst>
              <a:ext uri="{FF2B5EF4-FFF2-40B4-BE49-F238E27FC236}">
                <a16:creationId xmlns:a16="http://schemas.microsoft.com/office/drawing/2014/main" id="{B141858B-A949-BF46-8FAA-C176575394A2}"/>
              </a:ext>
            </a:extLst>
          </p:cNvPr>
          <p:cNvSpPr>
            <a:spLocks noGrp="1"/>
          </p:cNvSpPr>
          <p:nvPr>
            <p:ph type="body" idx="1" hasCustomPrompt="1"/>
          </p:nvPr>
        </p:nvSpPr>
        <p:spPr>
          <a:xfrm>
            <a:off x="555585" y="205833"/>
            <a:ext cx="10515600" cy="662268"/>
          </a:xfrm>
          <a:prstGeom prst="rect">
            <a:avLst/>
          </a:prstGeom>
        </p:spPr>
        <p:txBody>
          <a:bodyPr/>
          <a:lstStyle>
            <a:lvl1pPr marL="0" indent="0">
              <a:buNone/>
              <a:defRPr sz="4400" b="1" i="0">
                <a:solidFill>
                  <a:schemeClr val="bg1"/>
                </a:solidFill>
                <a:latin typeface="CMG Sans"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Tree>
    <p:extLst>
      <p:ext uri="{BB962C8B-B14F-4D97-AF65-F5344CB8AC3E}">
        <p14:creationId xmlns:p14="http://schemas.microsoft.com/office/powerpoint/2010/main" val="4269651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dd Quot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CB6761C-EBAE-4520-B2CA-D0FDFA8B2915}"/>
              </a:ext>
            </a:extLst>
          </p:cNvPr>
          <p:cNvSpPr>
            <a:spLocks noGrp="1"/>
          </p:cNvSpPr>
          <p:nvPr>
            <p:ph type="title" hasCustomPrompt="1"/>
          </p:nvPr>
        </p:nvSpPr>
        <p:spPr>
          <a:xfrm>
            <a:off x="1421296" y="1346752"/>
            <a:ext cx="9163326" cy="3662570"/>
          </a:xfrm>
          <a:prstGeom prst="rect">
            <a:avLst/>
          </a:prstGeom>
          <a:noFill/>
          <a:ln>
            <a:noFill/>
          </a:ln>
        </p:spPr>
        <p:txBody>
          <a:bodyPr anchor="ctr"/>
          <a:lstStyle>
            <a:lvl1pPr algn="ctr">
              <a:defRPr sz="5400" b="0" i="0">
                <a:solidFill>
                  <a:schemeClr val="bg1"/>
                </a:solidFill>
                <a:latin typeface="CMG Sans" pitchFamily="2" charset="77"/>
                <a:cs typeface="Arial" panose="020B0604020202020204" pitchFamily="34" charset="0"/>
              </a:defRPr>
            </a:lvl1pPr>
          </a:lstStyle>
          <a:p>
            <a:r>
              <a:rPr lang="en-US" dirty="0"/>
              <a:t>“Insert Quote”</a:t>
            </a:r>
            <a:endParaRPr lang="en-GB" dirty="0"/>
          </a:p>
        </p:txBody>
      </p:sp>
      <p:sp>
        <p:nvSpPr>
          <p:cNvPr id="8" name="Speech Bubble: Rectangle with Corners Rounded 7">
            <a:extLst>
              <a:ext uri="{FF2B5EF4-FFF2-40B4-BE49-F238E27FC236}">
                <a16:creationId xmlns:a16="http://schemas.microsoft.com/office/drawing/2014/main" id="{31BCCC0B-24AD-4DC8-B672-C87EF4D4EE71}"/>
              </a:ext>
            </a:extLst>
          </p:cNvPr>
          <p:cNvSpPr/>
          <p:nvPr userDrawn="1"/>
        </p:nvSpPr>
        <p:spPr>
          <a:xfrm>
            <a:off x="971964" y="983974"/>
            <a:ext cx="10248072" cy="4388126"/>
          </a:xfrm>
          <a:prstGeom prst="wedgeRoundRectCallout">
            <a:avLst>
              <a:gd name="adj1" fmla="val 37121"/>
              <a:gd name="adj2" fmla="val 55690"/>
              <a:gd name="adj3" fmla="val 16667"/>
            </a:avLst>
          </a:prstGeom>
          <a:noFill/>
          <a:ln w="165100"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noFill/>
              </a:ln>
              <a:latin typeface="Garamond" panose="02020404030301010803" pitchFamily="18" charset="0"/>
            </a:endParaRPr>
          </a:p>
        </p:txBody>
      </p:sp>
    </p:spTree>
    <p:extLst>
      <p:ext uri="{BB962C8B-B14F-4D97-AF65-F5344CB8AC3E}">
        <p14:creationId xmlns:p14="http://schemas.microsoft.com/office/powerpoint/2010/main" val="2859613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dd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71EE2F1-7CD9-4108-80A6-D3850431E37E}"/>
              </a:ext>
            </a:extLst>
          </p:cNvPr>
          <p:cNvSpPr>
            <a:spLocks noGrp="1"/>
          </p:cNvSpPr>
          <p:nvPr>
            <p:ph type="pic" idx="1"/>
          </p:nvPr>
        </p:nvSpPr>
        <p:spPr>
          <a:xfrm>
            <a:off x="1104900" y="457201"/>
            <a:ext cx="4991100" cy="5086349"/>
          </a:xfrm>
          <a:prstGeom prst="rect">
            <a:avLst/>
          </a:prstGeom>
        </p:spPr>
        <p:txBody>
          <a:bodyPr/>
          <a:lstStyle>
            <a:lvl1pPr marL="0" indent="0">
              <a:buNone/>
              <a:defRPr sz="3200" b="0" i="0">
                <a:solidFill>
                  <a:schemeClr val="bg1"/>
                </a:solidFill>
                <a:latin typeface="CMG Sans" pitchFamily="2" charset="77"/>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Content Placeholder 2">
            <a:extLst>
              <a:ext uri="{FF2B5EF4-FFF2-40B4-BE49-F238E27FC236}">
                <a16:creationId xmlns:a16="http://schemas.microsoft.com/office/drawing/2014/main" id="{695C6851-1663-4DF7-8AF9-0DB5945E2286}"/>
              </a:ext>
            </a:extLst>
          </p:cNvPr>
          <p:cNvSpPr>
            <a:spLocks noGrp="1"/>
          </p:cNvSpPr>
          <p:nvPr>
            <p:ph idx="10"/>
          </p:nvPr>
        </p:nvSpPr>
        <p:spPr>
          <a:xfrm>
            <a:off x="6096000" y="457201"/>
            <a:ext cx="5257800" cy="5105400"/>
          </a:xfrm>
          <a:prstGeom prst="rect">
            <a:avLst/>
          </a:prstGeom>
        </p:spPr>
        <p:txBody>
          <a:bodyPr/>
          <a:lstStyle>
            <a:lvl1pPr>
              <a:defRPr sz="4400" b="0" i="0">
                <a:solidFill>
                  <a:schemeClr val="bg1"/>
                </a:solidFill>
                <a:latin typeface="CMG Sans" pitchFamily="2" charset="77"/>
                <a:cs typeface="Arial" panose="020B0604020202020204" pitchFamily="34" charset="0"/>
              </a:defRPr>
            </a:lvl1pPr>
            <a:lvl2pPr>
              <a:defRPr sz="4000" b="0">
                <a:solidFill>
                  <a:schemeClr val="bg1"/>
                </a:solidFill>
                <a:latin typeface="Garamond" panose="02020404030301010803" pitchFamily="18" charset="0"/>
                <a:cs typeface="Arial" panose="020B0604020202020204" pitchFamily="34" charset="0"/>
              </a:defRPr>
            </a:lvl2pPr>
            <a:lvl3pPr>
              <a:defRPr sz="3600" b="0">
                <a:solidFill>
                  <a:schemeClr val="bg1"/>
                </a:solidFill>
                <a:latin typeface="+mn-lt"/>
                <a:cs typeface="Arial" panose="020B0604020202020204" pitchFamily="34" charset="0"/>
              </a:defRPr>
            </a:lvl3pPr>
            <a:lvl4pPr>
              <a:defRPr sz="3200" b="0">
                <a:solidFill>
                  <a:schemeClr val="bg1"/>
                </a:solidFill>
                <a:latin typeface="+mn-lt"/>
                <a:cs typeface="Arial" panose="020B0604020202020204" pitchFamily="34" charset="0"/>
              </a:defRPr>
            </a:lvl4pPr>
            <a:lvl5pPr>
              <a:defRPr sz="3200" b="0">
                <a:solidFill>
                  <a:schemeClr val="bg1"/>
                </a:solidFill>
                <a:latin typeface="+mn-lt"/>
                <a:cs typeface="Arial" panose="020B0604020202020204" pitchFamily="34" charset="0"/>
              </a:defRPr>
            </a:lvl5pPr>
          </a:lstStyle>
          <a:p>
            <a:pPr lvl="0"/>
            <a:r>
              <a:rPr lang="en-US" dirty="0"/>
              <a:t>Edit Master text styles</a:t>
            </a:r>
          </a:p>
          <a:p>
            <a:pPr lvl="1"/>
            <a:endParaRPr lang="en-GB" dirty="0"/>
          </a:p>
        </p:txBody>
      </p:sp>
    </p:spTree>
    <p:extLst>
      <p:ext uri="{BB962C8B-B14F-4D97-AF65-F5344CB8AC3E}">
        <p14:creationId xmlns:p14="http://schemas.microsoft.com/office/powerpoint/2010/main" val="339710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nt Colour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07913-F2C6-384A-A4A8-E13CE5C0BB25}"/>
              </a:ext>
            </a:extLst>
          </p:cNvPr>
          <p:cNvSpPr>
            <a:spLocks noGrp="1"/>
          </p:cNvSpPr>
          <p:nvPr>
            <p:ph type="title" hasCustomPrompt="1"/>
          </p:nvPr>
        </p:nvSpPr>
        <p:spPr>
          <a:xfrm>
            <a:off x="838200" y="365125"/>
            <a:ext cx="10515600" cy="1325563"/>
          </a:xfrm>
          <a:prstGeom prst="rect">
            <a:avLst/>
          </a:prstGeom>
        </p:spPr>
        <p:txBody>
          <a:bodyPr/>
          <a:lstStyle>
            <a:lvl1pPr>
              <a:defRPr b="0" i="0">
                <a:solidFill>
                  <a:schemeClr val="bg1"/>
                </a:solidFill>
                <a:latin typeface="CMG Sans" pitchFamily="2" charset="77"/>
              </a:defRPr>
            </a:lvl1pPr>
          </a:lstStyle>
          <a:p>
            <a:r>
              <a:rPr lang="en-US" dirty="0"/>
              <a:t>White</a:t>
            </a:r>
          </a:p>
        </p:txBody>
      </p:sp>
    </p:spTree>
    <p:extLst>
      <p:ext uri="{BB962C8B-B14F-4D97-AF65-F5344CB8AC3E}">
        <p14:creationId xmlns:p14="http://schemas.microsoft.com/office/powerpoint/2010/main" val="72943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jp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6C1D31-04EC-4AF9-B9C0-1658F93875DA}"/>
              </a:ext>
            </a:extLst>
          </p:cNvPr>
          <p:cNvPicPr>
            <a:picLocks noChangeAspect="1"/>
          </p:cNvPicPr>
          <p:nvPr userDrawn="1"/>
        </p:nvPicPr>
        <p:blipFill>
          <a:blip r:embed="rId8"/>
          <a:stretch>
            <a:fillRect/>
          </a:stretch>
        </p:blipFill>
        <p:spPr>
          <a:xfrm>
            <a:off x="6059736" y="3397172"/>
            <a:ext cx="72527" cy="63656"/>
          </a:xfrm>
          <a:prstGeom prst="rect">
            <a:avLst/>
          </a:prstGeom>
        </p:spPr>
      </p:pic>
      <p:pic>
        <p:nvPicPr>
          <p:cNvPr id="6" name="Picture 5">
            <a:extLst>
              <a:ext uri="{FF2B5EF4-FFF2-40B4-BE49-F238E27FC236}">
                <a16:creationId xmlns:a16="http://schemas.microsoft.com/office/drawing/2014/main" id="{10798F9F-FC1E-41CA-AF9B-918517932D4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593145" y="5951621"/>
            <a:ext cx="1266183" cy="603936"/>
          </a:xfrm>
          <a:prstGeom prst="rect">
            <a:avLst/>
          </a:prstGeom>
        </p:spPr>
      </p:pic>
      <p:pic>
        <p:nvPicPr>
          <p:cNvPr id="4" name="Picture 3" descr="A picture containing qr code&#10;&#10;Description automatically generated">
            <a:extLst>
              <a:ext uri="{FF2B5EF4-FFF2-40B4-BE49-F238E27FC236}">
                <a16:creationId xmlns:a16="http://schemas.microsoft.com/office/drawing/2014/main" id="{B278A9F4-1588-6243-AB42-CE3FB30AEE4D}"/>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640591953"/>
      </p:ext>
    </p:extLst>
  </p:cSld>
  <p:clrMap bg1="lt1" tx1="dk1" bg2="lt2" tx2="dk2" accent1="accent1" accent2="accent2" accent3="accent3" accent4="accent4" accent5="accent5" accent6="accent6" hlink="hlink" folHlink="folHlink"/>
  <p:sldLayoutIdLst>
    <p:sldLayoutId id="2147483668" r:id="rId1"/>
    <p:sldLayoutId id="2147483650" r:id="rId2"/>
    <p:sldLayoutId id="2147483667" r:id="rId3"/>
    <p:sldLayoutId id="2147483651" r:id="rId4"/>
    <p:sldLayoutId id="2147483657" r:id="rId5"/>
    <p:sldLayoutId id="2147483669"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F6AFB-1A8F-0D43-B491-2B9F9D211C67}"/>
              </a:ext>
            </a:extLst>
          </p:cNvPr>
          <p:cNvSpPr>
            <a:spLocks noGrp="1"/>
          </p:cNvSpPr>
          <p:nvPr>
            <p:ph type="title"/>
          </p:nvPr>
        </p:nvSpPr>
        <p:spPr>
          <a:xfrm>
            <a:off x="835258" y="5214796"/>
            <a:ext cx="10515600" cy="1325563"/>
          </a:xfrm>
          <a:prstGeom prst="rect">
            <a:avLst/>
          </a:prstGeom>
        </p:spPr>
        <p:txBody>
          <a:bodyPr/>
          <a:lstStyle/>
          <a:p>
            <a:r>
              <a:rPr lang="en-US" sz="6600" dirty="0"/>
              <a:t>“The Power of Serving”</a:t>
            </a:r>
          </a:p>
        </p:txBody>
      </p:sp>
    </p:spTree>
    <p:extLst>
      <p:ext uri="{BB962C8B-B14F-4D97-AF65-F5344CB8AC3E}">
        <p14:creationId xmlns:p14="http://schemas.microsoft.com/office/powerpoint/2010/main" val="595069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8E3A5-3A93-E045-A74B-EC9FB2CE89B5}"/>
              </a:ext>
            </a:extLst>
          </p:cNvPr>
          <p:cNvSpPr>
            <a:spLocks noGrp="1"/>
          </p:cNvSpPr>
          <p:nvPr>
            <p:ph type="title"/>
          </p:nvPr>
        </p:nvSpPr>
        <p:spPr>
          <a:xfrm>
            <a:off x="1514337" y="1407443"/>
            <a:ext cx="9163326" cy="3369708"/>
          </a:xfrm>
        </p:spPr>
        <p:txBody>
          <a:bodyPr/>
          <a:lstStyle/>
          <a:p>
            <a:r>
              <a:rPr lang="en-US" dirty="0"/>
              <a:t>“If you are too big for the small things, then you are too small for the big things!” </a:t>
            </a:r>
          </a:p>
        </p:txBody>
      </p:sp>
    </p:spTree>
    <p:extLst>
      <p:ext uri="{BB962C8B-B14F-4D97-AF65-F5344CB8AC3E}">
        <p14:creationId xmlns:p14="http://schemas.microsoft.com/office/powerpoint/2010/main" val="603387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C52C1-7162-954D-8AD2-2DF2E37E2A26}"/>
              </a:ext>
            </a:extLst>
          </p:cNvPr>
          <p:cNvSpPr>
            <a:spLocks noGrp="1"/>
          </p:cNvSpPr>
          <p:nvPr>
            <p:ph type="title"/>
          </p:nvPr>
        </p:nvSpPr>
        <p:spPr>
          <a:xfrm>
            <a:off x="681659" y="335307"/>
            <a:ext cx="10344150" cy="777875"/>
          </a:xfrm>
        </p:spPr>
        <p:txBody>
          <a:bodyPr/>
          <a:lstStyle/>
          <a:p>
            <a:r>
              <a:rPr lang="en-US" dirty="0"/>
              <a:t>Not saved by works / serving </a:t>
            </a:r>
          </a:p>
        </p:txBody>
      </p:sp>
      <p:sp>
        <p:nvSpPr>
          <p:cNvPr id="3" name="Content Placeholder 2">
            <a:extLst>
              <a:ext uri="{FF2B5EF4-FFF2-40B4-BE49-F238E27FC236}">
                <a16:creationId xmlns:a16="http://schemas.microsoft.com/office/drawing/2014/main" id="{A3BA5EB8-C320-D64B-AD5B-2BD4A82CFB4A}"/>
              </a:ext>
            </a:extLst>
          </p:cNvPr>
          <p:cNvSpPr>
            <a:spLocks noGrp="1"/>
          </p:cNvSpPr>
          <p:nvPr>
            <p:ph idx="1"/>
          </p:nvPr>
        </p:nvSpPr>
        <p:spPr>
          <a:xfrm>
            <a:off x="681659" y="1225827"/>
            <a:ext cx="10808726" cy="4864422"/>
          </a:xfrm>
        </p:spPr>
        <p:txBody>
          <a:bodyPr/>
          <a:lstStyle/>
          <a:p>
            <a:pPr marL="0" indent="0">
              <a:buNone/>
            </a:pPr>
            <a:r>
              <a:rPr lang="en-US" sz="2400" dirty="0"/>
              <a:t>John 1: 12-13 </a:t>
            </a:r>
            <a:r>
              <a:rPr lang="en-US" sz="1600" dirty="0"/>
              <a:t>NLT</a:t>
            </a:r>
          </a:p>
          <a:p>
            <a:pPr marL="0" indent="0">
              <a:buNone/>
            </a:pPr>
            <a:r>
              <a:rPr lang="en-GB" sz="2800" baseline="30000" dirty="0"/>
              <a:t>12</a:t>
            </a:r>
            <a:r>
              <a:rPr lang="en-GB" sz="2800" dirty="0"/>
              <a:t> But to all who believed him and accepted him, </a:t>
            </a:r>
            <a:r>
              <a:rPr lang="en-GB" sz="2800" dirty="0">
                <a:solidFill>
                  <a:srgbClr val="FFFF00"/>
                </a:solidFill>
              </a:rPr>
              <a:t>he gave the right to become children of God</a:t>
            </a:r>
            <a:r>
              <a:rPr lang="en-GB" sz="2800" dirty="0"/>
              <a:t>. </a:t>
            </a:r>
            <a:r>
              <a:rPr lang="en-GB" sz="2800" baseline="30000" dirty="0"/>
              <a:t>13</a:t>
            </a:r>
            <a:r>
              <a:rPr lang="en-GB" sz="2800" dirty="0"/>
              <a:t> They are reborn—not with a physical birth resulting from human passion or plan, but a birth that comes from God.</a:t>
            </a:r>
          </a:p>
          <a:p>
            <a:pPr marL="0" indent="0">
              <a:buNone/>
            </a:pPr>
            <a:endParaRPr lang="en-GB" sz="1600" dirty="0"/>
          </a:p>
          <a:p>
            <a:pPr marL="0" indent="0">
              <a:buNone/>
            </a:pPr>
            <a:r>
              <a:rPr lang="en-GB" sz="2400" dirty="0" err="1"/>
              <a:t>Eph</a:t>
            </a:r>
            <a:r>
              <a:rPr lang="en-GB" sz="2400" dirty="0"/>
              <a:t> 2: 8-10 </a:t>
            </a:r>
            <a:r>
              <a:rPr lang="en-US" sz="1600" dirty="0"/>
              <a:t>NLT</a:t>
            </a:r>
          </a:p>
          <a:p>
            <a:pPr marL="0" indent="0">
              <a:buNone/>
            </a:pPr>
            <a:r>
              <a:rPr lang="en-GB" sz="2800" baseline="30000" dirty="0"/>
              <a:t>8</a:t>
            </a:r>
            <a:r>
              <a:rPr lang="en-GB" sz="2800" dirty="0"/>
              <a:t> God saved you by his grace when you believed. And you can’t take credit for this; it is a gift from God. </a:t>
            </a:r>
            <a:r>
              <a:rPr lang="en-GB" sz="2800" baseline="30000" dirty="0"/>
              <a:t>9</a:t>
            </a:r>
            <a:r>
              <a:rPr lang="en-GB" sz="2800" dirty="0"/>
              <a:t> Salvation is not a reward for the good things we have done, so none of us can boast about it. </a:t>
            </a:r>
            <a:r>
              <a:rPr lang="en-GB" sz="2800" baseline="30000" dirty="0"/>
              <a:t>10</a:t>
            </a:r>
            <a:r>
              <a:rPr lang="en-GB" sz="2800" dirty="0"/>
              <a:t> For we are God’s masterpiece. </a:t>
            </a:r>
            <a:r>
              <a:rPr lang="en-GB" sz="2800" dirty="0">
                <a:solidFill>
                  <a:srgbClr val="FFFF00"/>
                </a:solidFill>
              </a:rPr>
              <a:t>He has created us anew in Christ Jesus, </a:t>
            </a:r>
            <a:r>
              <a:rPr lang="en-GB" sz="2800" u="sng" dirty="0">
                <a:solidFill>
                  <a:srgbClr val="FFFF00"/>
                </a:solidFill>
              </a:rPr>
              <a:t>so we can do the good things he planned for us long ago</a:t>
            </a:r>
            <a:r>
              <a:rPr lang="en-GB" sz="2800" u="sng" dirty="0"/>
              <a:t>.</a:t>
            </a:r>
            <a:endParaRPr lang="en-US" sz="2800" u="sng" dirty="0"/>
          </a:p>
        </p:txBody>
      </p:sp>
    </p:spTree>
    <p:extLst>
      <p:ext uri="{BB962C8B-B14F-4D97-AF65-F5344CB8AC3E}">
        <p14:creationId xmlns:p14="http://schemas.microsoft.com/office/powerpoint/2010/main" val="2858084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C52C1-7162-954D-8AD2-2DF2E37E2A26}"/>
              </a:ext>
            </a:extLst>
          </p:cNvPr>
          <p:cNvSpPr>
            <a:spLocks noGrp="1"/>
          </p:cNvSpPr>
          <p:nvPr>
            <p:ph type="title"/>
          </p:nvPr>
        </p:nvSpPr>
        <p:spPr>
          <a:xfrm>
            <a:off x="651841" y="322657"/>
            <a:ext cx="10344150" cy="777875"/>
          </a:xfrm>
        </p:spPr>
        <p:txBody>
          <a:bodyPr/>
          <a:lstStyle/>
          <a:p>
            <a:r>
              <a:rPr lang="en-US" dirty="0"/>
              <a:t>You Love God!  Q. How?</a:t>
            </a:r>
          </a:p>
        </p:txBody>
      </p:sp>
      <p:sp>
        <p:nvSpPr>
          <p:cNvPr id="3" name="Content Placeholder 2">
            <a:extLst>
              <a:ext uri="{FF2B5EF4-FFF2-40B4-BE49-F238E27FC236}">
                <a16:creationId xmlns:a16="http://schemas.microsoft.com/office/drawing/2014/main" id="{A3BA5EB8-C320-D64B-AD5B-2BD4A82CFB4A}"/>
              </a:ext>
            </a:extLst>
          </p:cNvPr>
          <p:cNvSpPr>
            <a:spLocks noGrp="1"/>
          </p:cNvSpPr>
          <p:nvPr>
            <p:ph idx="1"/>
          </p:nvPr>
        </p:nvSpPr>
        <p:spPr>
          <a:xfrm>
            <a:off x="766676" y="1314935"/>
            <a:ext cx="10830098" cy="4996413"/>
          </a:xfrm>
        </p:spPr>
        <p:txBody>
          <a:bodyPr/>
          <a:lstStyle/>
          <a:p>
            <a:pPr marL="0" indent="0">
              <a:buNone/>
            </a:pPr>
            <a:r>
              <a:rPr lang="en-GB" sz="2400" dirty="0"/>
              <a:t>Mark 12:32-34 </a:t>
            </a:r>
            <a:r>
              <a:rPr lang="en-US" sz="1600" dirty="0"/>
              <a:t>NLT</a:t>
            </a:r>
            <a:endParaRPr lang="en-GB" sz="1600" dirty="0"/>
          </a:p>
          <a:p>
            <a:pPr marL="0" indent="0">
              <a:buNone/>
            </a:pPr>
            <a:r>
              <a:rPr lang="en-GB" sz="2500" baseline="30000" dirty="0"/>
              <a:t>32 </a:t>
            </a:r>
            <a:r>
              <a:rPr lang="en-GB" sz="2500" dirty="0"/>
              <a:t>The teacher of religious law replied, “Well said, Teacher. You have spoken the truth by saying that there is only one God and no other. </a:t>
            </a:r>
            <a:r>
              <a:rPr lang="en-GB" sz="2500" baseline="30000" dirty="0"/>
              <a:t>33</a:t>
            </a:r>
            <a:r>
              <a:rPr lang="en-GB" sz="2500" dirty="0"/>
              <a:t> And I know it is important to </a:t>
            </a:r>
            <a:r>
              <a:rPr lang="en-GB" sz="2500" b="1" u="sng" dirty="0">
                <a:solidFill>
                  <a:srgbClr val="FFFF00"/>
                </a:solidFill>
              </a:rPr>
              <a:t>love him</a:t>
            </a:r>
            <a:r>
              <a:rPr lang="en-GB" sz="2500" b="1" dirty="0">
                <a:solidFill>
                  <a:srgbClr val="FFFF00"/>
                </a:solidFill>
              </a:rPr>
              <a:t> with all my heart and all my understanding and all my strength, and to love my neighbour as myself</a:t>
            </a:r>
            <a:r>
              <a:rPr lang="en-GB" sz="2500" b="1" dirty="0"/>
              <a:t>. This is more important than to offer all of the burnt offerings and sacrifices required in the law.”</a:t>
            </a:r>
          </a:p>
          <a:p>
            <a:pPr marL="0" indent="0">
              <a:buNone/>
            </a:pPr>
            <a:r>
              <a:rPr lang="en-GB" sz="2500" baseline="30000" dirty="0"/>
              <a:t>34</a:t>
            </a:r>
            <a:r>
              <a:rPr lang="en-GB" sz="2500" dirty="0"/>
              <a:t> </a:t>
            </a:r>
            <a:r>
              <a:rPr lang="en-GB" sz="2500" b="1" i="1" u="sng" dirty="0">
                <a:solidFill>
                  <a:schemeClr val="bg2"/>
                </a:solidFill>
              </a:rPr>
              <a:t>Realizing how much the man understood, Jesus said to him, “You are not far from the Kingdom of God</a:t>
            </a:r>
            <a:r>
              <a:rPr lang="en-GB" sz="2500" b="1" dirty="0">
                <a:solidFill>
                  <a:schemeClr val="bg2"/>
                </a:solidFill>
              </a:rPr>
              <a:t>.” </a:t>
            </a:r>
            <a:r>
              <a:rPr lang="en-GB" sz="2500" dirty="0"/>
              <a:t>And after that, no one dared to ask him any more questions.</a:t>
            </a:r>
            <a:endParaRPr lang="en-GB" sz="1500" dirty="0"/>
          </a:p>
          <a:p>
            <a:pPr lvl="1"/>
            <a:r>
              <a:rPr lang="en-GB" sz="2400" b="1" dirty="0"/>
              <a:t>Understanding makes you not far from the kingdom.</a:t>
            </a:r>
          </a:p>
          <a:p>
            <a:pPr lvl="1"/>
            <a:r>
              <a:rPr lang="en-GB" sz="2400" b="1" dirty="0"/>
              <a:t>Revelation and acceptance of Christ gets you to the Kingdom. </a:t>
            </a:r>
          </a:p>
          <a:p>
            <a:pPr lvl="1"/>
            <a:r>
              <a:rPr lang="en-GB" sz="2400" b="1" dirty="0"/>
              <a:t>What do we then do in the Kingdom?  </a:t>
            </a:r>
            <a:r>
              <a:rPr lang="en-GB" sz="2400" dirty="0"/>
              <a:t>(Acts 10:38 and John 14:12 )</a:t>
            </a:r>
            <a:endParaRPr lang="en-GB" sz="2400" b="1" dirty="0"/>
          </a:p>
          <a:p>
            <a:pPr lvl="1"/>
            <a:r>
              <a:rPr lang="en-GB" sz="2400" b="1" dirty="0"/>
              <a:t>Saved to serve- Evidence of loving God is in serving!!! </a:t>
            </a:r>
          </a:p>
          <a:p>
            <a:pPr marL="0" indent="0">
              <a:buNone/>
            </a:pPr>
            <a:endParaRPr lang="en-GB" sz="2400" b="1" dirty="0"/>
          </a:p>
        </p:txBody>
      </p:sp>
    </p:spTree>
    <p:extLst>
      <p:ext uri="{BB962C8B-B14F-4D97-AF65-F5344CB8AC3E}">
        <p14:creationId xmlns:p14="http://schemas.microsoft.com/office/powerpoint/2010/main" val="52041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C52C1-7162-954D-8AD2-2DF2E37E2A26}"/>
              </a:ext>
            </a:extLst>
          </p:cNvPr>
          <p:cNvSpPr>
            <a:spLocks noGrp="1"/>
          </p:cNvSpPr>
          <p:nvPr>
            <p:ph type="title"/>
          </p:nvPr>
        </p:nvSpPr>
        <p:spPr>
          <a:xfrm>
            <a:off x="562389" y="307709"/>
            <a:ext cx="10344150" cy="777875"/>
          </a:xfrm>
        </p:spPr>
        <p:txBody>
          <a:bodyPr/>
          <a:lstStyle/>
          <a:p>
            <a:r>
              <a:rPr lang="en-US" dirty="0"/>
              <a:t>Loving God:  Q. How do others know?</a:t>
            </a:r>
          </a:p>
        </p:txBody>
      </p:sp>
      <p:sp>
        <p:nvSpPr>
          <p:cNvPr id="3" name="Content Placeholder 2">
            <a:extLst>
              <a:ext uri="{FF2B5EF4-FFF2-40B4-BE49-F238E27FC236}">
                <a16:creationId xmlns:a16="http://schemas.microsoft.com/office/drawing/2014/main" id="{A3BA5EB8-C320-D64B-AD5B-2BD4A82CFB4A}"/>
              </a:ext>
            </a:extLst>
          </p:cNvPr>
          <p:cNvSpPr>
            <a:spLocks noGrp="1"/>
          </p:cNvSpPr>
          <p:nvPr>
            <p:ph idx="1"/>
          </p:nvPr>
        </p:nvSpPr>
        <p:spPr>
          <a:xfrm>
            <a:off x="234236" y="1670733"/>
            <a:ext cx="11723528" cy="4832081"/>
          </a:xfrm>
        </p:spPr>
        <p:txBody>
          <a:bodyPr/>
          <a:lstStyle/>
          <a:p>
            <a:pPr marL="0" indent="0">
              <a:buNone/>
            </a:pPr>
            <a:r>
              <a:rPr lang="en-US" sz="2400" b="1" dirty="0"/>
              <a:t>1. Your Actions- What you do will affect another!</a:t>
            </a:r>
          </a:p>
          <a:p>
            <a:pPr marL="0" indent="0">
              <a:buNone/>
            </a:pPr>
            <a:r>
              <a:rPr lang="en-US" sz="1600" dirty="0"/>
              <a:t>Job 35:4-8 </a:t>
            </a:r>
            <a:r>
              <a:rPr lang="en-US" sz="1100" dirty="0"/>
              <a:t>NLT</a:t>
            </a:r>
            <a:r>
              <a:rPr lang="en-US" sz="1600" dirty="0"/>
              <a:t>  </a:t>
            </a:r>
            <a:r>
              <a:rPr lang="en-GB" sz="2000" baseline="30000" dirty="0"/>
              <a:t>4</a:t>
            </a:r>
            <a:r>
              <a:rPr lang="en-GB" sz="2000" dirty="0"/>
              <a:t> “I will answer you and all your friends, too. </a:t>
            </a:r>
            <a:r>
              <a:rPr lang="en-GB" sz="2000" baseline="30000" dirty="0"/>
              <a:t>5</a:t>
            </a:r>
            <a:r>
              <a:rPr lang="en-GB" sz="2000" dirty="0"/>
              <a:t> Look up into the sky, and see the clouds high above you. </a:t>
            </a:r>
            <a:r>
              <a:rPr lang="en-GB" sz="2000" baseline="30000" dirty="0"/>
              <a:t>6</a:t>
            </a:r>
            <a:r>
              <a:rPr lang="en-GB" sz="2000" dirty="0"/>
              <a:t> If you sin, how does that affect God? Even if you sin again and again, what effect will it have on him? </a:t>
            </a:r>
            <a:r>
              <a:rPr lang="en-GB" sz="2000" baseline="30000" dirty="0"/>
              <a:t>7</a:t>
            </a:r>
            <a:r>
              <a:rPr lang="en-GB" sz="2000" dirty="0"/>
              <a:t> If you are good, is this some great gift to him? What could you possibly give him? </a:t>
            </a:r>
            <a:r>
              <a:rPr lang="en-GB" sz="2000" baseline="30000" dirty="0"/>
              <a:t>8</a:t>
            </a:r>
            <a:r>
              <a:rPr lang="en-GB" sz="2000" dirty="0"/>
              <a:t> </a:t>
            </a:r>
            <a:r>
              <a:rPr lang="en-GB" sz="2000" b="1" dirty="0">
                <a:solidFill>
                  <a:srgbClr val="FFFF00"/>
                </a:solidFill>
              </a:rPr>
              <a:t>No, your sins affect only people like yourself, and your good deeds also affect only humans</a:t>
            </a:r>
            <a:r>
              <a:rPr lang="en-GB" sz="2000" dirty="0">
                <a:solidFill>
                  <a:srgbClr val="FFFF00"/>
                </a:solidFill>
              </a:rPr>
              <a:t>.</a:t>
            </a:r>
          </a:p>
          <a:p>
            <a:pPr marL="0" indent="0">
              <a:buNone/>
            </a:pPr>
            <a:r>
              <a:rPr lang="en-GB" sz="2400" b="1" dirty="0"/>
              <a:t>2. Your Gift- How you use your gift!  It is not for You! </a:t>
            </a:r>
          </a:p>
          <a:p>
            <a:pPr marL="0" indent="0">
              <a:buNone/>
            </a:pPr>
            <a:r>
              <a:rPr lang="en-GB" sz="1600" dirty="0"/>
              <a:t>Rom 12:7-9 </a:t>
            </a:r>
            <a:r>
              <a:rPr lang="en-GB" sz="1100" dirty="0"/>
              <a:t>NLT</a:t>
            </a:r>
            <a:r>
              <a:rPr lang="en-GB" sz="1600" dirty="0"/>
              <a:t>  </a:t>
            </a:r>
            <a:r>
              <a:rPr lang="en-GB" sz="2000" baseline="30000" dirty="0"/>
              <a:t>7</a:t>
            </a:r>
            <a:r>
              <a:rPr lang="en-GB" sz="2000" dirty="0"/>
              <a:t> If your gift is serving others, serve them well. If you are a teacher, teach well. </a:t>
            </a:r>
            <a:r>
              <a:rPr lang="en-GB" sz="2000" baseline="30000" dirty="0"/>
              <a:t>8</a:t>
            </a:r>
            <a:r>
              <a:rPr lang="en-GB" sz="2000" dirty="0"/>
              <a:t> If your gift is to encourage others, be encouraging. If it is giving, give generously. If God has given you leadership ability, take the responsibility seriously. And if you have a gift for showing kindness to others, do it gladly. </a:t>
            </a:r>
            <a:r>
              <a:rPr lang="en-GB" sz="2000" baseline="30000" dirty="0"/>
              <a:t>9</a:t>
            </a:r>
            <a:r>
              <a:rPr lang="en-GB" sz="2000" dirty="0"/>
              <a:t> </a:t>
            </a:r>
            <a:r>
              <a:rPr lang="en-GB" sz="2000" b="1" dirty="0">
                <a:solidFill>
                  <a:srgbClr val="FFFF00"/>
                </a:solidFill>
              </a:rPr>
              <a:t>Don’t just pretend to love others. Really love them. Hate what is wrong. Hold tightly to what is good</a:t>
            </a:r>
            <a:r>
              <a:rPr lang="en-GB" sz="2000" b="1" dirty="0"/>
              <a:t>.</a:t>
            </a:r>
            <a:endParaRPr lang="en-GB" sz="1600" b="1" dirty="0">
              <a:solidFill>
                <a:srgbClr val="FFFF00"/>
              </a:solidFill>
            </a:endParaRPr>
          </a:p>
          <a:p>
            <a:pPr marL="0" indent="0">
              <a:buNone/>
            </a:pPr>
            <a:endParaRPr lang="en-US" sz="2000" dirty="0">
              <a:solidFill>
                <a:srgbClr val="FFFF00"/>
              </a:solidFill>
            </a:endParaRPr>
          </a:p>
        </p:txBody>
      </p:sp>
      <p:sp>
        <p:nvSpPr>
          <p:cNvPr id="5" name="Rectangle 4"/>
          <p:cNvSpPr/>
          <p:nvPr/>
        </p:nvSpPr>
        <p:spPr>
          <a:xfrm>
            <a:off x="3161305" y="6066816"/>
            <a:ext cx="6106511" cy="4834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rgbClr val="C53420"/>
                </a:solidFill>
                <a:effectLst>
                  <a:glow rad="228600">
                    <a:schemeClr val="accent4">
                      <a:satMod val="175000"/>
                      <a:alpha val="40000"/>
                    </a:schemeClr>
                  </a:glow>
                </a:effectLst>
              </a:rPr>
              <a:t>Action does speak louder than words!</a:t>
            </a:r>
          </a:p>
        </p:txBody>
      </p:sp>
    </p:spTree>
    <p:extLst>
      <p:ext uri="{BB962C8B-B14F-4D97-AF65-F5344CB8AC3E}">
        <p14:creationId xmlns:p14="http://schemas.microsoft.com/office/powerpoint/2010/main" val="808647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C52C1-7162-954D-8AD2-2DF2E37E2A26}"/>
              </a:ext>
            </a:extLst>
          </p:cNvPr>
          <p:cNvSpPr>
            <a:spLocks noGrp="1"/>
          </p:cNvSpPr>
          <p:nvPr>
            <p:ph type="title"/>
          </p:nvPr>
        </p:nvSpPr>
        <p:spPr>
          <a:xfrm>
            <a:off x="578329" y="327025"/>
            <a:ext cx="10344150" cy="777875"/>
          </a:xfrm>
        </p:spPr>
        <p:txBody>
          <a:bodyPr/>
          <a:lstStyle/>
          <a:p>
            <a:r>
              <a:rPr lang="en-GB" dirty="0"/>
              <a:t>Are we serving or are we servants?</a:t>
            </a:r>
            <a:endParaRPr lang="en-US" dirty="0"/>
          </a:p>
        </p:txBody>
      </p:sp>
      <p:sp>
        <p:nvSpPr>
          <p:cNvPr id="3" name="Content Placeholder 2">
            <a:extLst>
              <a:ext uri="{FF2B5EF4-FFF2-40B4-BE49-F238E27FC236}">
                <a16:creationId xmlns:a16="http://schemas.microsoft.com/office/drawing/2014/main" id="{A3BA5EB8-C320-D64B-AD5B-2BD4A82CFB4A}"/>
              </a:ext>
            </a:extLst>
          </p:cNvPr>
          <p:cNvSpPr>
            <a:spLocks noGrp="1"/>
          </p:cNvSpPr>
          <p:nvPr>
            <p:ph idx="1"/>
          </p:nvPr>
        </p:nvSpPr>
        <p:spPr>
          <a:xfrm>
            <a:off x="498613" y="1478055"/>
            <a:ext cx="11416342" cy="5157158"/>
          </a:xfrm>
        </p:spPr>
        <p:txBody>
          <a:bodyPr/>
          <a:lstStyle/>
          <a:p>
            <a:pPr marL="0" indent="0">
              <a:buNone/>
            </a:pPr>
            <a:r>
              <a:rPr lang="en-US" sz="2000" dirty="0"/>
              <a:t>Mathew 20:24-28 </a:t>
            </a:r>
            <a:r>
              <a:rPr lang="en-US" sz="1400" dirty="0"/>
              <a:t>NLT</a:t>
            </a:r>
          </a:p>
          <a:p>
            <a:pPr marL="0" indent="0">
              <a:buNone/>
            </a:pPr>
            <a:r>
              <a:rPr lang="en-GB" sz="2400" baseline="30000" dirty="0"/>
              <a:t>24</a:t>
            </a:r>
            <a:r>
              <a:rPr lang="en-GB" sz="2400" dirty="0"/>
              <a:t> When the ten other disciples heard what James and John had asked, they were indignant. </a:t>
            </a:r>
            <a:r>
              <a:rPr lang="en-GB" sz="2400" baseline="30000" dirty="0"/>
              <a:t>25</a:t>
            </a:r>
            <a:r>
              <a:rPr lang="en-GB" sz="2400" dirty="0"/>
              <a:t> But Jesus called them together and said, “You know that the rulers in this world lord it over their people, and officials flaunt their authority over those under them. </a:t>
            </a:r>
            <a:r>
              <a:rPr lang="en-GB" sz="2400" baseline="30000" dirty="0"/>
              <a:t>26</a:t>
            </a:r>
            <a:r>
              <a:rPr lang="en-GB" sz="2400" dirty="0"/>
              <a:t> </a:t>
            </a:r>
            <a:r>
              <a:rPr lang="en-GB" sz="2400" b="1" dirty="0">
                <a:solidFill>
                  <a:srgbClr val="FFFF00"/>
                </a:solidFill>
              </a:rPr>
              <a:t>But among you </a:t>
            </a:r>
            <a:r>
              <a:rPr lang="en-GB" sz="2400" b="1" u="sng" dirty="0">
                <a:solidFill>
                  <a:srgbClr val="FFFF00"/>
                </a:solidFill>
              </a:rPr>
              <a:t>it will be different</a:t>
            </a:r>
            <a:r>
              <a:rPr lang="en-GB" sz="2400" b="1" dirty="0">
                <a:solidFill>
                  <a:srgbClr val="FFFF00"/>
                </a:solidFill>
              </a:rPr>
              <a:t>. </a:t>
            </a:r>
            <a:r>
              <a:rPr lang="en-GB" sz="2400" dirty="0"/>
              <a:t>Whoever wants to be a </a:t>
            </a:r>
            <a:r>
              <a:rPr lang="en-GB" sz="2400" b="1" dirty="0">
                <a:solidFill>
                  <a:srgbClr val="FFFF00"/>
                </a:solidFill>
              </a:rPr>
              <a:t>leader</a:t>
            </a:r>
            <a:r>
              <a:rPr lang="en-GB" sz="2400" dirty="0"/>
              <a:t> among you must be your </a:t>
            </a:r>
            <a:r>
              <a:rPr lang="en-GB" sz="2400" b="1" dirty="0">
                <a:solidFill>
                  <a:srgbClr val="FFFF00"/>
                </a:solidFill>
              </a:rPr>
              <a:t>servant</a:t>
            </a:r>
            <a:r>
              <a:rPr lang="en-GB" sz="2400" dirty="0"/>
              <a:t>, </a:t>
            </a:r>
            <a:r>
              <a:rPr lang="en-GB" sz="2400" baseline="30000" dirty="0"/>
              <a:t>27</a:t>
            </a:r>
            <a:r>
              <a:rPr lang="en-GB" sz="2400" dirty="0"/>
              <a:t> and whoever wants to be </a:t>
            </a:r>
            <a:r>
              <a:rPr lang="en-GB" sz="2400" b="1" dirty="0">
                <a:solidFill>
                  <a:srgbClr val="FFFF00"/>
                </a:solidFill>
              </a:rPr>
              <a:t>first</a:t>
            </a:r>
            <a:r>
              <a:rPr lang="en-GB" sz="2400" dirty="0"/>
              <a:t> among you must become your </a:t>
            </a:r>
            <a:r>
              <a:rPr lang="en-GB" sz="2400" b="1" dirty="0">
                <a:solidFill>
                  <a:srgbClr val="FFFF00"/>
                </a:solidFill>
              </a:rPr>
              <a:t>slave</a:t>
            </a:r>
            <a:r>
              <a:rPr lang="en-GB" sz="2400" dirty="0"/>
              <a:t>. </a:t>
            </a:r>
            <a:r>
              <a:rPr lang="en-GB" sz="2400" baseline="30000" dirty="0"/>
              <a:t>28</a:t>
            </a:r>
            <a:r>
              <a:rPr lang="en-GB" sz="2400" dirty="0"/>
              <a:t> </a:t>
            </a:r>
            <a:r>
              <a:rPr lang="en-GB" sz="2400" b="1" dirty="0">
                <a:solidFill>
                  <a:srgbClr val="FFFF00"/>
                </a:solidFill>
              </a:rPr>
              <a:t>For even the Son of Man came not to be served but to serve others and to give his life as a ransom for many</a:t>
            </a:r>
            <a:r>
              <a:rPr lang="en-GB" sz="2400" dirty="0"/>
              <a:t>.”</a:t>
            </a:r>
          </a:p>
          <a:p>
            <a:pPr marL="0" indent="0">
              <a:buNone/>
            </a:pPr>
            <a:endParaRPr lang="en-GB" sz="900" dirty="0"/>
          </a:p>
          <a:p>
            <a:pPr marL="0" indent="0">
              <a:buNone/>
            </a:pPr>
            <a:r>
              <a:rPr lang="en-GB" sz="2400" b="1" dirty="0"/>
              <a:t>SERVING IS NOT WHAT WE DO, IT IS WHO WE ARE</a:t>
            </a:r>
          </a:p>
          <a:p>
            <a:pPr marL="0" indent="0">
              <a:buNone/>
            </a:pPr>
            <a:r>
              <a:rPr lang="en-GB" sz="2000" dirty="0"/>
              <a:t>Rom 1:1 </a:t>
            </a:r>
            <a:r>
              <a:rPr lang="en-GB" sz="1400" dirty="0"/>
              <a:t>NKJV</a:t>
            </a:r>
            <a:r>
              <a:rPr lang="en-GB" sz="1800" dirty="0"/>
              <a:t>  </a:t>
            </a:r>
            <a:r>
              <a:rPr lang="en-GB" sz="2400" baseline="30000" dirty="0"/>
              <a:t>1 </a:t>
            </a:r>
            <a:r>
              <a:rPr lang="en-GB" sz="2400" u="sng" dirty="0"/>
              <a:t>Paul, a bondservant of Jesus Christ</a:t>
            </a:r>
            <a:r>
              <a:rPr lang="en-GB" sz="2400" dirty="0"/>
              <a:t>, called to be an apostle...</a:t>
            </a:r>
          </a:p>
          <a:p>
            <a:pPr marL="0" indent="0">
              <a:buNone/>
            </a:pPr>
            <a:r>
              <a:rPr lang="en-GB" sz="2000" dirty="0"/>
              <a:t>2.Pet 1:1 </a:t>
            </a:r>
            <a:r>
              <a:rPr lang="en-GB" sz="1400" dirty="0"/>
              <a:t>NKJV</a:t>
            </a:r>
            <a:r>
              <a:rPr lang="en-GB" sz="1800" dirty="0"/>
              <a:t>  </a:t>
            </a:r>
            <a:r>
              <a:rPr lang="en-GB" sz="2400" baseline="30000" dirty="0"/>
              <a:t>1 </a:t>
            </a:r>
            <a:r>
              <a:rPr lang="en-GB" sz="2400" u="sng" dirty="0"/>
              <a:t>Simon Peter, a bondservant and apostle of Jesus Christ.</a:t>
            </a:r>
            <a:r>
              <a:rPr lang="en-GB" sz="2400" dirty="0"/>
              <a:t> To those who have obtained like precious faith with us by the righteousness of our God...</a:t>
            </a:r>
            <a:endParaRPr lang="en-US" sz="2600" dirty="0"/>
          </a:p>
        </p:txBody>
      </p:sp>
    </p:spTree>
    <p:extLst>
      <p:ext uri="{BB962C8B-B14F-4D97-AF65-F5344CB8AC3E}">
        <p14:creationId xmlns:p14="http://schemas.microsoft.com/office/powerpoint/2010/main" val="2558497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24738-F81C-F74C-88B2-8E8220A44467}"/>
              </a:ext>
            </a:extLst>
          </p:cNvPr>
          <p:cNvSpPr>
            <a:spLocks noGrp="1"/>
          </p:cNvSpPr>
          <p:nvPr>
            <p:ph type="title"/>
          </p:nvPr>
        </p:nvSpPr>
        <p:spPr>
          <a:xfrm>
            <a:off x="556970" y="2123451"/>
            <a:ext cx="10514215" cy="5283567"/>
          </a:xfrm>
        </p:spPr>
        <p:txBody>
          <a:bodyPr/>
          <a:lstStyle/>
          <a:p>
            <a:pPr algn="l"/>
            <a:r>
              <a:rPr lang="en-US" sz="3200" dirty="0"/>
              <a:t>1. Time </a:t>
            </a:r>
            <a:br>
              <a:rPr lang="en-US" sz="3200" dirty="0"/>
            </a:br>
            <a:r>
              <a:rPr lang="en-US" sz="3200" dirty="0"/>
              <a:t>2. Attitude</a:t>
            </a:r>
            <a:br>
              <a:rPr lang="en-US" sz="3200" dirty="0"/>
            </a:br>
            <a:r>
              <a:rPr lang="en-US" sz="3200" dirty="0"/>
              <a:t>3. Agenda</a:t>
            </a:r>
            <a:br>
              <a:rPr lang="en-US" sz="3200" dirty="0"/>
            </a:br>
            <a:r>
              <a:rPr lang="en-US" sz="3200" dirty="0"/>
              <a:t>4. Reward</a:t>
            </a:r>
            <a:br>
              <a:rPr lang="en-US" sz="3200" dirty="0"/>
            </a:br>
            <a:r>
              <a:rPr lang="en-US" sz="3200" dirty="0"/>
              <a:t>5. </a:t>
            </a:r>
            <a:r>
              <a:rPr lang="en-US" sz="3200" b="1" dirty="0">
                <a:solidFill>
                  <a:srgbClr val="FFFF00"/>
                </a:solidFill>
              </a:rPr>
              <a:t>Commitment</a:t>
            </a:r>
            <a:br>
              <a:rPr lang="en-US" sz="3600" dirty="0"/>
            </a:br>
            <a:endParaRPr lang="en-US" sz="3600" dirty="0"/>
          </a:p>
        </p:txBody>
      </p:sp>
      <p:sp>
        <p:nvSpPr>
          <p:cNvPr id="3" name="Text Placeholder 2">
            <a:extLst>
              <a:ext uri="{FF2B5EF4-FFF2-40B4-BE49-F238E27FC236}">
                <a16:creationId xmlns:a16="http://schemas.microsoft.com/office/drawing/2014/main" id="{DCBA6F68-A9D5-4B4B-85C1-7E33DFBF4A49}"/>
              </a:ext>
            </a:extLst>
          </p:cNvPr>
          <p:cNvSpPr>
            <a:spLocks noGrp="1"/>
          </p:cNvSpPr>
          <p:nvPr>
            <p:ph type="body" idx="1"/>
          </p:nvPr>
        </p:nvSpPr>
        <p:spPr/>
        <p:txBody>
          <a:bodyPr/>
          <a:lstStyle/>
          <a:p>
            <a:r>
              <a:rPr lang="en-US" sz="3600" dirty="0"/>
              <a:t>Are we misguided? Volunteer </a:t>
            </a:r>
            <a:r>
              <a:rPr lang="en-US" sz="3200" dirty="0"/>
              <a:t>vs Servant</a:t>
            </a:r>
          </a:p>
        </p:txBody>
      </p:sp>
      <p:graphicFrame>
        <p:nvGraphicFramePr>
          <p:cNvPr id="6" name="Table 5"/>
          <p:cNvGraphicFramePr>
            <a:graphicFrameLocks noGrp="1"/>
          </p:cNvGraphicFramePr>
          <p:nvPr>
            <p:extLst>
              <p:ext uri="{D42A27DB-BD31-4B8C-83A1-F6EECF244321}">
                <p14:modId xmlns:p14="http://schemas.microsoft.com/office/powerpoint/2010/main" val="3804624109"/>
              </p:ext>
            </p:extLst>
          </p:nvPr>
        </p:nvGraphicFramePr>
        <p:xfrm>
          <a:off x="4075043" y="1030147"/>
          <a:ext cx="7881730" cy="5202722"/>
        </p:xfrm>
        <a:graphic>
          <a:graphicData uri="http://schemas.openxmlformats.org/drawingml/2006/table">
            <a:tbl>
              <a:tblPr firstRow="1" bandRow="1">
                <a:tableStyleId>{5C22544A-7EE6-4342-B048-85BDC9FD1C3A}</a:tableStyleId>
              </a:tblPr>
              <a:tblGrid>
                <a:gridCol w="3940865">
                  <a:extLst>
                    <a:ext uri="{9D8B030D-6E8A-4147-A177-3AD203B41FA5}">
                      <a16:colId xmlns:a16="http://schemas.microsoft.com/office/drawing/2014/main" val="2126728994"/>
                    </a:ext>
                  </a:extLst>
                </a:gridCol>
                <a:gridCol w="3940865">
                  <a:extLst>
                    <a:ext uri="{9D8B030D-6E8A-4147-A177-3AD203B41FA5}">
                      <a16:colId xmlns:a16="http://schemas.microsoft.com/office/drawing/2014/main" val="1805604646"/>
                    </a:ext>
                  </a:extLst>
                </a:gridCol>
              </a:tblGrid>
              <a:tr h="350770">
                <a:tc>
                  <a:txBody>
                    <a:bodyPr/>
                    <a:lstStyle/>
                    <a:p>
                      <a:r>
                        <a:rPr lang="en-GB" sz="2400" dirty="0"/>
                        <a:t>Volunteer</a:t>
                      </a:r>
                    </a:p>
                  </a:txBody>
                  <a:tcPr/>
                </a:tc>
                <a:tc>
                  <a:txBody>
                    <a:bodyPr/>
                    <a:lstStyle/>
                    <a:p>
                      <a:r>
                        <a:rPr lang="en-GB" sz="2400" dirty="0"/>
                        <a:t>Servant</a:t>
                      </a:r>
                    </a:p>
                  </a:txBody>
                  <a:tcPr/>
                </a:tc>
                <a:extLst>
                  <a:ext uri="{0D108BD9-81ED-4DB2-BD59-A6C34878D82A}">
                    <a16:rowId xmlns:a16="http://schemas.microsoft.com/office/drawing/2014/main" val="2787921524"/>
                  </a:ext>
                </a:extLst>
              </a:tr>
              <a:tr h="1087922">
                <a:tc>
                  <a:txBody>
                    <a:bodyPr/>
                    <a:lstStyle/>
                    <a:p>
                      <a:r>
                        <a:rPr lang="en-GB" sz="2200" b="1" dirty="0"/>
                        <a:t>It’s MY time, </a:t>
                      </a:r>
                      <a:r>
                        <a:rPr lang="en-GB" sz="2000" dirty="0"/>
                        <a:t>I</a:t>
                      </a:r>
                      <a:r>
                        <a:rPr lang="en-GB" sz="2000" baseline="0" dirty="0"/>
                        <a:t> will do when it’s convenient. Work done and I’m out of Here. (Selfish, not connected)</a:t>
                      </a:r>
                      <a:endParaRPr lang="en-GB" sz="2000" dirty="0"/>
                    </a:p>
                  </a:txBody>
                  <a:tcPr/>
                </a:tc>
                <a:tc>
                  <a:txBody>
                    <a:bodyPr/>
                    <a:lstStyle/>
                    <a:p>
                      <a:r>
                        <a:rPr lang="en-GB" sz="2200" b="1" dirty="0"/>
                        <a:t>I want to HELP, </a:t>
                      </a:r>
                      <a:r>
                        <a:rPr lang="en-GB" sz="2000" dirty="0"/>
                        <a:t>so let me work out how to fit this into schedule. Doing and relating. (Selfless, connected)</a:t>
                      </a:r>
                    </a:p>
                  </a:txBody>
                  <a:tcPr/>
                </a:tc>
                <a:extLst>
                  <a:ext uri="{0D108BD9-81ED-4DB2-BD59-A6C34878D82A}">
                    <a16:rowId xmlns:a16="http://schemas.microsoft.com/office/drawing/2014/main" val="161341641"/>
                  </a:ext>
                </a:extLst>
              </a:tr>
              <a:tr h="1829755">
                <a:tc>
                  <a:txBody>
                    <a:bodyPr/>
                    <a:lstStyle/>
                    <a:p>
                      <a:r>
                        <a:rPr lang="en-GB" sz="2200" b="1" dirty="0"/>
                        <a:t>What could I be doing </a:t>
                      </a:r>
                      <a:r>
                        <a:rPr lang="en-GB" sz="2200" b="1" baseline="0" dirty="0"/>
                        <a:t>instead? </a:t>
                      </a:r>
                      <a:r>
                        <a:rPr lang="en-GB" sz="2000" baseline="0" dirty="0"/>
                        <a:t>I’m not appreciated. He/she did not thank me. Not making good use of my talent in this team. (Seeks man’s approval, Proud, easily offended)</a:t>
                      </a:r>
                      <a:endParaRPr lang="en-GB" sz="2000" dirty="0"/>
                    </a:p>
                  </a:txBody>
                  <a:tcPr/>
                </a:tc>
                <a:tc>
                  <a:txBody>
                    <a:bodyPr/>
                    <a:lstStyle/>
                    <a:p>
                      <a:r>
                        <a:rPr lang="en-GB" sz="2200" b="1" dirty="0"/>
                        <a:t>Thank you for having me. </a:t>
                      </a:r>
                      <a:r>
                        <a:rPr lang="en-GB" sz="2000" dirty="0"/>
                        <a:t>Thank God</a:t>
                      </a:r>
                      <a:r>
                        <a:rPr lang="en-GB" sz="2000" baseline="0" dirty="0"/>
                        <a:t> that I am able to do this. Whatever you give me, I’ll do well. I do not need to/may not be recognised by men but God sees me. (Seeks God’s approval. Humble)</a:t>
                      </a:r>
                      <a:endParaRPr lang="en-GB" sz="2000" dirty="0"/>
                    </a:p>
                  </a:txBody>
                  <a:tcPr/>
                </a:tc>
                <a:extLst>
                  <a:ext uri="{0D108BD9-81ED-4DB2-BD59-A6C34878D82A}">
                    <a16:rowId xmlns:a16="http://schemas.microsoft.com/office/drawing/2014/main" val="1965580363"/>
                  </a:ext>
                </a:extLst>
              </a:tr>
              <a:tr h="1560442">
                <a:tc>
                  <a:txBody>
                    <a:bodyPr/>
                    <a:lstStyle/>
                    <a:p>
                      <a:r>
                        <a:rPr lang="en-GB" sz="2000" dirty="0"/>
                        <a:t>If I do this, </a:t>
                      </a:r>
                      <a:r>
                        <a:rPr lang="en-GB" sz="2200" b="1" dirty="0"/>
                        <a:t>will they realise how good I am at preaching / singing?</a:t>
                      </a:r>
                      <a:r>
                        <a:rPr lang="en-GB" sz="2200" dirty="0"/>
                        <a:t> </a:t>
                      </a:r>
                      <a:r>
                        <a:rPr lang="en-GB" sz="2000" dirty="0"/>
                        <a:t>Let me show them what I’ve got.(self</a:t>
                      </a:r>
                      <a:r>
                        <a:rPr lang="en-GB" sz="2000" baseline="0" dirty="0"/>
                        <a:t>-promotion / showmanship reward expected)</a:t>
                      </a:r>
                      <a:endParaRPr lang="en-GB" sz="2000" dirty="0"/>
                    </a:p>
                  </a:txBody>
                  <a:tcPr/>
                </a:tc>
                <a:tc>
                  <a:txBody>
                    <a:bodyPr/>
                    <a:lstStyle/>
                    <a:p>
                      <a:r>
                        <a:rPr lang="en-GB" sz="2000" dirty="0"/>
                        <a:t>I</a:t>
                      </a:r>
                      <a:r>
                        <a:rPr lang="en-GB" sz="2000" baseline="0" dirty="0"/>
                        <a:t> want to please God. </a:t>
                      </a:r>
                      <a:r>
                        <a:rPr lang="en-GB" sz="2200" b="1" baseline="0" dirty="0"/>
                        <a:t>I want God’s gift in me to bless others! </a:t>
                      </a:r>
                    </a:p>
                    <a:p>
                      <a:r>
                        <a:rPr lang="en-GB" sz="2000" baseline="0" dirty="0"/>
                        <a:t>(no self promotion agenda / no reward expected)</a:t>
                      </a:r>
                      <a:endParaRPr lang="en-GB" sz="2000" dirty="0"/>
                    </a:p>
                  </a:txBody>
                  <a:tcPr/>
                </a:tc>
                <a:extLst>
                  <a:ext uri="{0D108BD9-81ED-4DB2-BD59-A6C34878D82A}">
                    <a16:rowId xmlns:a16="http://schemas.microsoft.com/office/drawing/2014/main" val="1321814816"/>
                  </a:ext>
                </a:extLst>
              </a:tr>
            </a:tbl>
          </a:graphicData>
        </a:graphic>
      </p:graphicFrame>
    </p:spTree>
    <p:extLst>
      <p:ext uri="{BB962C8B-B14F-4D97-AF65-F5344CB8AC3E}">
        <p14:creationId xmlns:p14="http://schemas.microsoft.com/office/powerpoint/2010/main" val="3972036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915" y="1504206"/>
            <a:ext cx="11402170" cy="4687874"/>
          </a:xfrm>
        </p:spPr>
        <p:txBody>
          <a:bodyPr/>
          <a:lstStyle/>
          <a:p>
            <a:pPr algn="l"/>
            <a:r>
              <a:rPr lang="en-GB" sz="2400" dirty="0">
                <a:ea typeface="+mn-ea"/>
                <a:cs typeface="Times New Roman" panose="02020603050405020304" pitchFamily="18" charset="0"/>
              </a:rPr>
              <a:t>Genesis 24:12-15 </a:t>
            </a:r>
            <a:r>
              <a:rPr lang="en-GB" sz="1800" dirty="0">
                <a:cs typeface="Times New Roman" panose="02020603050405020304" pitchFamily="18" charset="0"/>
              </a:rPr>
              <a:t>NLT	 	</a:t>
            </a:r>
            <a:r>
              <a:rPr lang="en-GB" sz="2800" dirty="0">
                <a:cs typeface="Times New Roman" panose="02020603050405020304" pitchFamily="18" charset="0"/>
              </a:rPr>
              <a:t>“</a:t>
            </a:r>
            <a:r>
              <a:rPr lang="en-GB" sz="2800" u="sng" dirty="0">
                <a:cs typeface="Times New Roman" panose="02020603050405020304" pitchFamily="18" charset="0"/>
              </a:rPr>
              <a:t>Serving Creates Opportunity</a:t>
            </a:r>
            <a:r>
              <a:rPr lang="en-GB" sz="2800" dirty="0">
                <a:cs typeface="Times New Roman" panose="02020603050405020304" pitchFamily="18" charset="0"/>
              </a:rPr>
              <a:t>”</a:t>
            </a:r>
            <a:br>
              <a:rPr lang="en-GB" sz="1800" dirty="0">
                <a:ea typeface="+mn-ea"/>
                <a:cs typeface="Times New Roman" panose="02020603050405020304" pitchFamily="18" charset="0"/>
              </a:rPr>
            </a:br>
            <a:br>
              <a:rPr lang="en-GB" sz="1800" dirty="0">
                <a:ea typeface="+mn-ea"/>
                <a:cs typeface="Times New Roman" panose="02020603050405020304" pitchFamily="18" charset="0"/>
              </a:rPr>
            </a:br>
            <a:r>
              <a:rPr lang="en-GB" sz="2800" baseline="30000" dirty="0">
                <a:latin typeface="system-ui"/>
              </a:rPr>
              <a:t>12</a:t>
            </a:r>
            <a:r>
              <a:rPr lang="en-GB" sz="2800" b="1" baseline="30000" dirty="0">
                <a:latin typeface="system-ui"/>
              </a:rPr>
              <a:t> </a:t>
            </a:r>
            <a:r>
              <a:rPr lang="en-GB" sz="2800" dirty="0">
                <a:latin typeface="system-ui"/>
              </a:rPr>
              <a:t>“O </a:t>
            </a:r>
            <a:r>
              <a:rPr lang="en-GB" sz="2800" cap="small" dirty="0">
                <a:latin typeface="system-ui"/>
              </a:rPr>
              <a:t>Lord</a:t>
            </a:r>
            <a:r>
              <a:rPr lang="en-GB" sz="2800" dirty="0">
                <a:latin typeface="system-ui"/>
              </a:rPr>
              <a:t>, </a:t>
            </a:r>
            <a:r>
              <a:rPr lang="en-GB" sz="2800" b="1" dirty="0">
                <a:solidFill>
                  <a:srgbClr val="FFFF00"/>
                </a:solidFill>
                <a:latin typeface="system-ui"/>
              </a:rPr>
              <a:t>God of my master</a:t>
            </a:r>
            <a:r>
              <a:rPr lang="en-GB" sz="2800" dirty="0">
                <a:latin typeface="system-ui"/>
              </a:rPr>
              <a:t>, Abraham,” </a:t>
            </a:r>
            <a:r>
              <a:rPr lang="en-GB" sz="2800" b="1" dirty="0">
                <a:solidFill>
                  <a:srgbClr val="FFFF00"/>
                </a:solidFill>
                <a:latin typeface="system-ui"/>
              </a:rPr>
              <a:t>he prayed</a:t>
            </a:r>
            <a:r>
              <a:rPr lang="en-GB" sz="2800" dirty="0">
                <a:latin typeface="system-ui"/>
              </a:rPr>
              <a:t>. “Please give me success today, and show unfailing love to my master, Abraham. </a:t>
            </a:r>
            <a:r>
              <a:rPr lang="en-GB" sz="2800" baseline="30000" dirty="0">
                <a:latin typeface="system-ui"/>
              </a:rPr>
              <a:t>13</a:t>
            </a:r>
            <a:r>
              <a:rPr lang="en-GB" sz="2800" b="1" baseline="30000" dirty="0">
                <a:latin typeface="system-ui"/>
              </a:rPr>
              <a:t> </a:t>
            </a:r>
            <a:r>
              <a:rPr lang="en-GB" sz="2800" dirty="0">
                <a:latin typeface="system-ui"/>
              </a:rPr>
              <a:t>See, I am standing here beside this spring, and the young women of the town are coming out to draw water. </a:t>
            </a:r>
            <a:r>
              <a:rPr lang="en-GB" sz="2800" baseline="30000" dirty="0">
                <a:latin typeface="system-ui"/>
              </a:rPr>
              <a:t>14</a:t>
            </a:r>
            <a:r>
              <a:rPr lang="en-GB" sz="2800" b="1" baseline="30000" dirty="0">
                <a:latin typeface="system-ui"/>
              </a:rPr>
              <a:t> </a:t>
            </a:r>
            <a:r>
              <a:rPr lang="en-GB" sz="2800" dirty="0">
                <a:latin typeface="system-ui"/>
              </a:rPr>
              <a:t>This is my request. I will ask one of them, ‘Please give me a drink from your jug.’ If she says, ‘Yes, have a drink, and I will water your camels, too!’—let her be the one you have selected as Isaac’s wife. This is how I will know that you have shown unfailing love to my master.”</a:t>
            </a:r>
            <a:br>
              <a:rPr lang="en-GB" sz="2800" dirty="0">
                <a:latin typeface="system-ui"/>
              </a:rPr>
            </a:br>
            <a:r>
              <a:rPr lang="en-GB" sz="2800" baseline="30000" dirty="0">
                <a:latin typeface="system-ui"/>
              </a:rPr>
              <a:t>15</a:t>
            </a:r>
            <a:r>
              <a:rPr lang="en-GB" sz="2800" b="1" baseline="30000" dirty="0">
                <a:latin typeface="system-ui"/>
              </a:rPr>
              <a:t> </a:t>
            </a:r>
            <a:r>
              <a:rPr lang="en-GB" sz="2800" b="1" dirty="0">
                <a:solidFill>
                  <a:srgbClr val="FFFF00"/>
                </a:solidFill>
                <a:latin typeface="system-ui"/>
              </a:rPr>
              <a:t>Before he had finished praying</a:t>
            </a:r>
            <a:r>
              <a:rPr lang="en-GB" sz="2800" dirty="0">
                <a:latin typeface="system-ui"/>
              </a:rPr>
              <a:t>, he saw a young woman named Rebekah coming out with her water jug on her shoulder. She was the daughter of </a:t>
            </a:r>
            <a:r>
              <a:rPr lang="en-GB" sz="2800" dirty="0" err="1">
                <a:latin typeface="system-ui"/>
              </a:rPr>
              <a:t>Bethuel</a:t>
            </a:r>
            <a:r>
              <a:rPr lang="en-GB" sz="2800" dirty="0">
                <a:latin typeface="system-ui"/>
              </a:rPr>
              <a:t>, who was the son of Abraham’s brother </a:t>
            </a:r>
            <a:r>
              <a:rPr lang="en-GB" sz="2800" dirty="0" err="1">
                <a:latin typeface="system-ui"/>
              </a:rPr>
              <a:t>Nahor</a:t>
            </a:r>
            <a:r>
              <a:rPr lang="en-GB" sz="2800" dirty="0">
                <a:latin typeface="system-ui"/>
              </a:rPr>
              <a:t> and his wife, </a:t>
            </a:r>
            <a:r>
              <a:rPr lang="en-GB" sz="2800" dirty="0" err="1">
                <a:latin typeface="system-ui"/>
              </a:rPr>
              <a:t>Milcah</a:t>
            </a:r>
            <a:r>
              <a:rPr lang="en-GB" sz="2800" dirty="0">
                <a:latin typeface="system-ui"/>
              </a:rPr>
              <a:t>. </a:t>
            </a:r>
            <a:br>
              <a:rPr lang="en-GB" sz="2400" dirty="0">
                <a:latin typeface="system-ui"/>
              </a:rPr>
            </a:br>
            <a:endParaRPr lang="en-GB" sz="2400" dirty="0"/>
          </a:p>
        </p:txBody>
      </p:sp>
      <p:sp>
        <p:nvSpPr>
          <p:cNvPr id="3" name="Text Placeholder 2"/>
          <p:cNvSpPr>
            <a:spLocks noGrp="1"/>
          </p:cNvSpPr>
          <p:nvPr>
            <p:ph type="body" idx="1"/>
          </p:nvPr>
        </p:nvSpPr>
        <p:spPr/>
        <p:txBody>
          <a:bodyPr/>
          <a:lstStyle/>
          <a:p>
            <a:r>
              <a:rPr lang="en-GB" dirty="0"/>
              <a:t>The ‘Sent’ and The ‘Ready’ Servants</a:t>
            </a:r>
          </a:p>
        </p:txBody>
      </p:sp>
    </p:spTree>
    <p:extLst>
      <p:ext uri="{BB962C8B-B14F-4D97-AF65-F5344CB8AC3E}">
        <p14:creationId xmlns:p14="http://schemas.microsoft.com/office/powerpoint/2010/main" val="1337740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945" y="1407702"/>
            <a:ext cx="11412110" cy="5244465"/>
          </a:xfrm>
        </p:spPr>
        <p:txBody>
          <a:bodyPr/>
          <a:lstStyle/>
          <a:p>
            <a:pPr algn="l"/>
            <a:r>
              <a:rPr lang="en-GB" sz="2400" dirty="0">
                <a:ea typeface="+mn-ea"/>
                <a:cs typeface="Times New Roman" panose="02020603050405020304" pitchFamily="18" charset="0"/>
              </a:rPr>
              <a:t>Genesis 24:16-22 </a:t>
            </a:r>
            <a:r>
              <a:rPr lang="en-GB" sz="1800" dirty="0">
                <a:ea typeface="+mn-ea"/>
                <a:cs typeface="Times New Roman" panose="02020603050405020304" pitchFamily="18" charset="0"/>
              </a:rPr>
              <a:t>NLT		</a:t>
            </a:r>
            <a:r>
              <a:rPr lang="en-GB" sz="2800" dirty="0">
                <a:cs typeface="Times New Roman" panose="02020603050405020304" pitchFamily="18" charset="0"/>
              </a:rPr>
              <a:t>“</a:t>
            </a:r>
            <a:r>
              <a:rPr lang="en-GB" sz="2800" u="sng" dirty="0">
                <a:cs typeface="Times New Roman" panose="02020603050405020304" pitchFamily="18" charset="0"/>
              </a:rPr>
              <a:t>Serving Invites Response</a:t>
            </a:r>
            <a:r>
              <a:rPr lang="en-GB" sz="2800" dirty="0">
                <a:cs typeface="Times New Roman" panose="02020603050405020304" pitchFamily="18" charset="0"/>
              </a:rPr>
              <a:t>”</a:t>
            </a:r>
            <a:br>
              <a:rPr lang="en-GB" sz="2400" u="sng" dirty="0"/>
            </a:br>
            <a:br>
              <a:rPr lang="en-GB" sz="1500" dirty="0">
                <a:latin typeface="system-ui"/>
              </a:rPr>
            </a:br>
            <a:r>
              <a:rPr lang="en-GB" sz="2800" baseline="30000" dirty="0">
                <a:latin typeface="system-ui"/>
              </a:rPr>
              <a:t>16</a:t>
            </a:r>
            <a:r>
              <a:rPr lang="en-GB" sz="2800" b="1" baseline="30000" dirty="0">
                <a:latin typeface="system-ui"/>
              </a:rPr>
              <a:t> </a:t>
            </a:r>
            <a:r>
              <a:rPr lang="en-GB" sz="2800" dirty="0">
                <a:latin typeface="system-ui"/>
              </a:rPr>
              <a:t>Rebekah was very beautiful and old enough to be married, but she was still a virgin. She went down to the spring, filled her jug, and came up again. </a:t>
            </a:r>
            <a:r>
              <a:rPr lang="en-GB" sz="2800" baseline="30000" dirty="0">
                <a:latin typeface="system-ui"/>
              </a:rPr>
              <a:t>17 </a:t>
            </a:r>
            <a:r>
              <a:rPr lang="en-GB" sz="2800" dirty="0">
                <a:latin typeface="system-ui"/>
              </a:rPr>
              <a:t>Running over to her, the servant said, “Please give me a little drink of water from your jug.” </a:t>
            </a:r>
            <a:r>
              <a:rPr lang="en-GB" sz="2800" baseline="30000" dirty="0">
                <a:latin typeface="system-ui"/>
              </a:rPr>
              <a:t>18</a:t>
            </a:r>
            <a:r>
              <a:rPr lang="en-GB" sz="2800" b="1" baseline="30000" dirty="0">
                <a:latin typeface="system-ui"/>
              </a:rPr>
              <a:t> </a:t>
            </a:r>
            <a:r>
              <a:rPr lang="en-GB" sz="2800" dirty="0">
                <a:latin typeface="system-ui"/>
              </a:rPr>
              <a:t>“Yes, my lord,” she answered, “have a drink.” And </a:t>
            </a:r>
            <a:r>
              <a:rPr lang="en-GB" sz="2800" b="1" dirty="0">
                <a:solidFill>
                  <a:srgbClr val="FFFF00"/>
                </a:solidFill>
                <a:latin typeface="system-ui"/>
              </a:rPr>
              <a:t>she quickly</a:t>
            </a:r>
            <a:r>
              <a:rPr lang="en-GB" sz="2800" dirty="0">
                <a:solidFill>
                  <a:srgbClr val="FFFF00"/>
                </a:solidFill>
                <a:latin typeface="system-ui"/>
              </a:rPr>
              <a:t> </a:t>
            </a:r>
            <a:r>
              <a:rPr lang="en-GB" sz="2800" dirty="0">
                <a:latin typeface="system-ui"/>
              </a:rPr>
              <a:t>lowered her jug from her shoulder and gave him a drink. </a:t>
            </a:r>
            <a:r>
              <a:rPr lang="en-GB" sz="2800" b="1" baseline="30000" dirty="0">
                <a:latin typeface="system-ui"/>
              </a:rPr>
              <a:t>19 </a:t>
            </a:r>
            <a:r>
              <a:rPr lang="en-GB" sz="2800" dirty="0">
                <a:latin typeface="system-ui"/>
              </a:rPr>
              <a:t>When she had given him a drink, she said, “</a:t>
            </a:r>
            <a:r>
              <a:rPr lang="en-GB" sz="2800" b="1" dirty="0">
                <a:solidFill>
                  <a:srgbClr val="FFFF00"/>
                </a:solidFill>
                <a:latin typeface="system-ui"/>
              </a:rPr>
              <a:t>I’ll draw water for your camels, too, until they have had enough to drink.</a:t>
            </a:r>
            <a:r>
              <a:rPr lang="en-GB" sz="2800" dirty="0">
                <a:latin typeface="system-ui"/>
              </a:rPr>
              <a:t>” </a:t>
            </a:r>
            <a:r>
              <a:rPr lang="en-GB" sz="2800" baseline="30000" dirty="0">
                <a:latin typeface="system-ui"/>
              </a:rPr>
              <a:t>20 </a:t>
            </a:r>
            <a:r>
              <a:rPr lang="en-GB" sz="2800" dirty="0">
                <a:latin typeface="system-ui"/>
              </a:rPr>
              <a:t>So </a:t>
            </a:r>
            <a:r>
              <a:rPr lang="en-GB" sz="2800" b="1" dirty="0">
                <a:solidFill>
                  <a:srgbClr val="FFFF00"/>
                </a:solidFill>
                <a:latin typeface="system-ui"/>
              </a:rPr>
              <a:t>she quickly </a:t>
            </a:r>
            <a:r>
              <a:rPr lang="en-GB" sz="2800" dirty="0">
                <a:latin typeface="system-ui"/>
              </a:rPr>
              <a:t>emptied her jug into the watering trough and </a:t>
            </a:r>
            <a:r>
              <a:rPr lang="en-GB" sz="2800" dirty="0">
                <a:solidFill>
                  <a:srgbClr val="FFFF00"/>
                </a:solidFill>
                <a:latin typeface="system-ui"/>
              </a:rPr>
              <a:t>ran back </a:t>
            </a:r>
            <a:r>
              <a:rPr lang="en-GB" sz="2800" dirty="0">
                <a:latin typeface="system-ui"/>
              </a:rPr>
              <a:t>to the well to draw water </a:t>
            </a:r>
            <a:r>
              <a:rPr lang="en-GB" sz="2800" b="1" dirty="0">
                <a:solidFill>
                  <a:srgbClr val="FFFF00"/>
                </a:solidFill>
                <a:latin typeface="system-ui"/>
              </a:rPr>
              <a:t>for all his camels</a:t>
            </a:r>
            <a:r>
              <a:rPr lang="en-GB" sz="2800" dirty="0">
                <a:latin typeface="system-ui"/>
              </a:rPr>
              <a:t>.</a:t>
            </a:r>
            <a:br>
              <a:rPr lang="en-GB" sz="2800" dirty="0">
                <a:latin typeface="system-ui"/>
              </a:rPr>
            </a:br>
            <a:r>
              <a:rPr lang="en-GB" sz="2800" baseline="30000" dirty="0">
                <a:latin typeface="system-ui"/>
              </a:rPr>
              <a:t>21</a:t>
            </a:r>
            <a:r>
              <a:rPr lang="en-GB" sz="2800" b="1" baseline="30000" dirty="0">
                <a:latin typeface="system-ui"/>
              </a:rPr>
              <a:t> </a:t>
            </a:r>
            <a:r>
              <a:rPr lang="en-GB" sz="2800" dirty="0">
                <a:latin typeface="system-ui"/>
              </a:rPr>
              <a:t>The servant watched her in silence, wondering whether or not the </a:t>
            </a:r>
            <a:r>
              <a:rPr lang="en-GB" sz="2800" cap="small" dirty="0">
                <a:latin typeface="system-ui"/>
              </a:rPr>
              <a:t>Lord</a:t>
            </a:r>
            <a:r>
              <a:rPr lang="en-GB" sz="2800" dirty="0">
                <a:latin typeface="system-ui"/>
              </a:rPr>
              <a:t> had given him success in his mission. </a:t>
            </a:r>
            <a:r>
              <a:rPr lang="en-GB" sz="2800" baseline="30000" dirty="0">
                <a:latin typeface="system-ui"/>
              </a:rPr>
              <a:t>22</a:t>
            </a:r>
            <a:r>
              <a:rPr lang="en-GB" sz="2800" b="1" baseline="30000" dirty="0">
                <a:latin typeface="system-ui"/>
              </a:rPr>
              <a:t> </a:t>
            </a:r>
            <a:r>
              <a:rPr lang="en-GB" sz="2800" dirty="0">
                <a:latin typeface="system-ui"/>
              </a:rPr>
              <a:t>Then at last, when the camels had finished drinking, he took out a gold ring for her nose and two large gold bracelets for her wrists.</a:t>
            </a:r>
            <a:endParaRPr lang="en-GB" sz="2800" dirty="0"/>
          </a:p>
        </p:txBody>
      </p:sp>
      <p:sp>
        <p:nvSpPr>
          <p:cNvPr id="3" name="Text Placeholder 2"/>
          <p:cNvSpPr>
            <a:spLocks noGrp="1"/>
          </p:cNvSpPr>
          <p:nvPr>
            <p:ph type="body" idx="1"/>
          </p:nvPr>
        </p:nvSpPr>
        <p:spPr/>
        <p:txBody>
          <a:bodyPr/>
          <a:lstStyle/>
          <a:p>
            <a:r>
              <a:rPr lang="en-GB" dirty="0"/>
              <a:t>The ‘Sent’ and The ‘Ready’ Servants</a:t>
            </a:r>
          </a:p>
        </p:txBody>
      </p:sp>
    </p:spTree>
    <p:extLst>
      <p:ext uri="{BB962C8B-B14F-4D97-AF65-F5344CB8AC3E}">
        <p14:creationId xmlns:p14="http://schemas.microsoft.com/office/powerpoint/2010/main" val="3799091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24A4C-B892-454D-8719-6F39618AEBB1}"/>
              </a:ext>
            </a:extLst>
          </p:cNvPr>
          <p:cNvSpPr>
            <a:spLocks noGrp="1"/>
          </p:cNvSpPr>
          <p:nvPr>
            <p:ph type="title"/>
          </p:nvPr>
        </p:nvSpPr>
        <p:spPr>
          <a:xfrm>
            <a:off x="510396" y="297459"/>
            <a:ext cx="10515600" cy="782031"/>
          </a:xfrm>
        </p:spPr>
        <p:txBody>
          <a:bodyPr/>
          <a:lstStyle/>
          <a:p>
            <a:r>
              <a:rPr lang="en-US" sz="4000" dirty="0">
                <a:solidFill>
                  <a:srgbClr val="FFFF00"/>
                </a:solidFill>
              </a:rPr>
              <a:t>Commitment</a:t>
            </a:r>
            <a:r>
              <a:rPr lang="en-US" sz="4000" dirty="0"/>
              <a:t>- will the servant give up?</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1929" y="1079490"/>
            <a:ext cx="5858006" cy="5283348"/>
          </a:xfrm>
          <a:prstGeom prst="rect">
            <a:avLst/>
          </a:prstGeom>
        </p:spPr>
      </p:pic>
      <p:sp>
        <p:nvSpPr>
          <p:cNvPr id="4" name="Rectangle 3"/>
          <p:cNvSpPr/>
          <p:nvPr/>
        </p:nvSpPr>
        <p:spPr>
          <a:xfrm>
            <a:off x="283923" y="1079490"/>
            <a:ext cx="5858006" cy="5293757"/>
          </a:xfrm>
          <a:prstGeom prst="rect">
            <a:avLst/>
          </a:prstGeom>
        </p:spPr>
        <p:txBody>
          <a:bodyPr wrap="square">
            <a:spAutoFit/>
          </a:bodyPr>
          <a:lstStyle/>
          <a:p>
            <a:r>
              <a:rPr lang="en-GB" sz="2600" b="1" dirty="0">
                <a:solidFill>
                  <a:schemeClr val="bg1"/>
                </a:solidFill>
              </a:rPr>
              <a:t>Q. Did you know that a thirsty camel can drink about 30 gallons at one time?</a:t>
            </a:r>
          </a:p>
          <a:p>
            <a:endParaRPr lang="en-GB" sz="1000" dirty="0">
              <a:solidFill>
                <a:schemeClr val="bg1"/>
              </a:solidFill>
            </a:endParaRPr>
          </a:p>
          <a:p>
            <a:r>
              <a:rPr lang="en-GB" sz="2400" dirty="0">
                <a:solidFill>
                  <a:schemeClr val="bg1"/>
                </a:solidFill>
              </a:rPr>
              <a:t>If we do our math correctly, 30 Gallons x 10 Camels = 300 Gallons.</a:t>
            </a:r>
          </a:p>
          <a:p>
            <a:endParaRPr lang="en-GB" sz="1000" dirty="0">
              <a:solidFill>
                <a:schemeClr val="bg1"/>
              </a:solidFill>
            </a:endParaRPr>
          </a:p>
          <a:p>
            <a:r>
              <a:rPr lang="en-GB" sz="2400" dirty="0">
                <a:solidFill>
                  <a:schemeClr val="bg1"/>
                </a:solidFill>
              </a:rPr>
              <a:t>Assuming that Rebekah was a strong woman, she could carry about 5 gallons of water at one time. 300 Gallons/5 Gallons = 60 TRIPS. </a:t>
            </a:r>
          </a:p>
          <a:p>
            <a:endParaRPr lang="en-GB" sz="1000" dirty="0">
              <a:solidFill>
                <a:schemeClr val="bg1"/>
              </a:solidFill>
            </a:endParaRPr>
          </a:p>
          <a:p>
            <a:r>
              <a:rPr lang="en-GB" sz="2200" dirty="0">
                <a:solidFill>
                  <a:schemeClr val="bg1"/>
                </a:solidFill>
              </a:rPr>
              <a:t>Ancient wells were unlike the ones we know today. There was no rope to pull up a bucket. Rebekah would walk down a few stairs, bend over to fill her jar, lift the heavy jar onto her shoulder, walk back up the stairs, and dump the water in the feeding trough. 60 TIMES !</a:t>
            </a:r>
          </a:p>
        </p:txBody>
      </p:sp>
    </p:spTree>
    <p:extLst>
      <p:ext uri="{BB962C8B-B14F-4D97-AF65-F5344CB8AC3E}">
        <p14:creationId xmlns:p14="http://schemas.microsoft.com/office/powerpoint/2010/main" val="3379815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1548</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CMG Sans</vt:lpstr>
      <vt:lpstr>Garamond</vt:lpstr>
      <vt:lpstr>system-ui</vt:lpstr>
      <vt:lpstr>Office Theme</vt:lpstr>
      <vt:lpstr>“The Power of Serving”</vt:lpstr>
      <vt:lpstr>Not saved by works / serving </vt:lpstr>
      <vt:lpstr>You Love God!  Q. How?</vt:lpstr>
      <vt:lpstr>Loving God:  Q. How do others know?</vt:lpstr>
      <vt:lpstr>Are we serving or are we servants?</vt:lpstr>
      <vt:lpstr>1. Time  2. Attitude 3. Agenda 4. Reward 5. Commitment </vt:lpstr>
      <vt:lpstr>Genesis 24:12-15 NLT   “Serving Creates Opportunity”  12 “O Lord, God of my master, Abraham,” he prayed. “Please give me success today, and show unfailing love to my master, Abraham. 13 See, I am standing here beside this spring, and the young women of the town are coming out to draw water. 14 This is my request. I will ask one of them, ‘Please give me a drink from your jug.’ If she says, ‘Yes, have a drink, and I will water your camels, too!’—let her be the one you have selected as Isaac’s wife. This is how I will know that you have shown unfailing love to my master.” 15 Before he had finished praying, he saw a young woman named Rebekah coming out with her water jug on her shoulder. She was the daughter of Bethuel, who was the son of Abraham’s brother Nahor and his wife, Milcah.  </vt:lpstr>
      <vt:lpstr>Genesis 24:16-22 NLT  “Serving Invites Response”  16 Rebekah was very beautiful and old enough to be married, but she was still a virgin. She went down to the spring, filled her jug, and came up again. 17 Running over to her, the servant said, “Please give me a little drink of water from your jug.” 18 “Yes, my lord,” she answered, “have a drink.” And she quickly lowered her jug from her shoulder and gave him a drink. 19 When she had given him a drink, she said, “I’ll draw water for your camels, too, until they have had enough to drink.” 20 So she quickly emptied her jug into the watering trough and ran back to the well to draw water for all his camels. 21 The servant watched her in silence, wondering whether or not the Lord had given him success in his mission. 22 Then at last, when the camels had finished drinking, he took out a gold ring for her nose and two large gold bracelets for her wrists.</vt:lpstr>
      <vt:lpstr>Commitment- will the servant give up?</vt:lpstr>
      <vt:lpstr>“If you are too big for the small things, then you are too small for the big things!”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 Thomas</dc:creator>
  <cp:lastModifiedBy>Rob Thomas</cp:lastModifiedBy>
  <cp:revision>127</cp:revision>
  <dcterms:created xsi:type="dcterms:W3CDTF">2017-12-20T15:26:30Z</dcterms:created>
  <dcterms:modified xsi:type="dcterms:W3CDTF">2022-01-31T10:19:56Z</dcterms:modified>
</cp:coreProperties>
</file>